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8" r:id="rId2"/>
    <p:sldId id="256" r:id="rId3"/>
    <p:sldId id="259" r:id="rId4"/>
    <p:sldId id="257" r:id="rId5"/>
    <p:sldId id="260" r:id="rId6"/>
    <p:sldId id="261" r:id="rId7"/>
    <p:sldId id="262" r:id="rId8"/>
    <p:sldId id="263" r:id="rId9"/>
    <p:sldId id="264" r:id="rId10"/>
    <p:sldId id="265" r:id="rId11"/>
    <p:sldId id="270" r:id="rId12"/>
    <p:sldId id="266" r:id="rId13"/>
    <p:sldId id="267" r:id="rId14"/>
    <p:sldId id="268" r:id="rId15"/>
    <p:sldId id="269" r:id="rId16"/>
    <p:sldId id="27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7" autoAdjust="0"/>
    <p:restoredTop sz="94660"/>
  </p:normalViewPr>
  <p:slideViewPr>
    <p:cSldViewPr snapToGrid="0">
      <p:cViewPr>
        <p:scale>
          <a:sx n="70" d="100"/>
          <a:sy n="70" d="100"/>
        </p:scale>
        <p:origin x="72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8C8F-58F4-4AC7-A616-905438D84140}" type="datetimeFigureOut">
              <a:rPr lang="fr-FR" smtClean="0"/>
              <a:t>27/01/2017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4BFE7-7266-483E-99CC-513A7CA2906F}" type="slidenum">
              <a:rPr lang="fr-FR" smtClean="0"/>
              <a:t>‹N°›</a:t>
            </a:fld>
            <a:endParaRPr lang="fr-FR"/>
          </a:p>
        </p:txBody>
      </p:sp>
    </p:spTree>
    <p:extLst>
      <p:ext uri="{BB962C8B-B14F-4D97-AF65-F5344CB8AC3E}">
        <p14:creationId xmlns:p14="http://schemas.microsoft.com/office/powerpoint/2010/main" val="62046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C59D5020-C391-4FBD-9934-B13C67A0DF08}"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81870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652144-193D-4CF6-96BD-0B300015848B}"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039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CF533EE-F872-48C5-8ADD-DF6DF73486DD}"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51984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B62E211-B1CF-4FDF-9FD8-D81F08F8ADCA}"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65741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A1884824-EBDD-418E-B090-8B9C8B86B45C}"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8815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42C4273-1D4F-465A-BF1E-AA5AF7F69833}"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37444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87910497-12C6-4A99-92CD-A372596E6CD2}" type="datetime1">
              <a:rPr lang="fr-FR" smtClean="0"/>
              <a:t>27/01/2017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4052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A43875A-929E-44BC-BF0E-A7AF3570CEC3}" type="datetime1">
              <a:rPr lang="fr-FR" smtClean="0"/>
              <a:t>27/01/2017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18494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F3A7DAB-F3A1-4E5B-B39A-82D63706110E}" type="datetime1">
              <a:rPr lang="fr-FR" smtClean="0"/>
              <a:t>27/01/2017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97449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2E78632-FF96-4D31-B8E0-32DE71B55AFF}"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70723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471C568-8D7E-4B75-80E1-E97E75C712EF}"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92805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F6F3A-4C33-4A8C-AC4D-201FEEBFFC75}" type="datetime1">
              <a:rPr lang="fr-FR" smtClean="0"/>
              <a:t>27/01/2017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1EBA0-7BFE-47B3-9DA8-E7508D180999}" type="slidenum">
              <a:rPr lang="fr-FR" smtClean="0"/>
              <a:t>‹N°›</a:t>
            </a:fld>
            <a:endParaRPr lang="fr-FR"/>
          </a:p>
        </p:txBody>
      </p:sp>
    </p:spTree>
    <p:extLst>
      <p:ext uri="{BB962C8B-B14F-4D97-AF65-F5344CB8AC3E}">
        <p14:creationId xmlns:p14="http://schemas.microsoft.com/office/powerpoint/2010/main" val="3273942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341" r="-1" b="17606"/>
          <a:stretch/>
        </p:blipFill>
        <p:spPr>
          <a:xfrm>
            <a:off x="6090612" y="10"/>
            <a:ext cx="6101387" cy="6857990"/>
          </a:xfrm>
          <a:prstGeom prst="rect">
            <a:avLst/>
          </a:prstGeom>
          <a:effectLst/>
        </p:spPr>
      </p:pic>
      <p:sp>
        <p:nvSpPr>
          <p:cNvPr id="2" name="Titre 1"/>
          <p:cNvSpPr>
            <a:spLocks noGrp="1"/>
          </p:cNvSpPr>
          <p:nvPr>
            <p:ph type="title"/>
          </p:nvPr>
        </p:nvSpPr>
        <p:spPr>
          <a:xfrm>
            <a:off x="648929" y="629266"/>
            <a:ext cx="5127031" cy="1676603"/>
          </a:xfrm>
        </p:spPr>
        <p:txBody>
          <a:bodyPr>
            <a:normAutofit/>
          </a:bodyPr>
          <a:lstStyle/>
          <a:p>
            <a:r>
              <a:rPr lang="fr-FR" b="1" dirty="0">
                <a:solidFill>
                  <a:schemeClr val="accent1"/>
                </a:solidFill>
              </a:rPr>
              <a:t>SCENARIO - Utilisateur</a:t>
            </a:r>
          </a:p>
        </p:txBody>
      </p:sp>
      <p:sp>
        <p:nvSpPr>
          <p:cNvPr id="3" name="Espace réservé du contenu 2"/>
          <p:cNvSpPr>
            <a:spLocks noGrp="1"/>
          </p:cNvSpPr>
          <p:nvPr>
            <p:ph idx="1"/>
          </p:nvPr>
        </p:nvSpPr>
        <p:spPr>
          <a:xfrm>
            <a:off x="648930" y="2438400"/>
            <a:ext cx="5127029" cy="3785419"/>
          </a:xfrm>
        </p:spPr>
        <p:txBody>
          <a:bodyPr>
            <a:normAutofit/>
          </a:bodyPr>
          <a:lstStyle/>
          <a:p>
            <a:pPr marL="0" indent="0">
              <a:buNone/>
            </a:pPr>
            <a:r>
              <a:rPr lang="fr-FR" sz="2000" dirty="0">
                <a:solidFill>
                  <a:schemeClr val="accent1"/>
                </a:solidFill>
              </a:rPr>
              <a:t>Mise en situation d’un utilisateur avec l’ensemble des droits sur le site</a:t>
            </a: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1</a:t>
            </a:fld>
            <a:endParaRPr lang="fr-FR"/>
          </a:p>
        </p:txBody>
      </p:sp>
    </p:spTree>
    <p:extLst>
      <p:ext uri="{BB962C8B-B14F-4D97-AF65-F5344CB8AC3E}">
        <p14:creationId xmlns:p14="http://schemas.microsoft.com/office/powerpoint/2010/main" val="325820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6678751"/>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 utilisateur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Prénom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Pseudo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Genre (type : select)</a:t>
            </a:r>
          </a:p>
          <a:p>
            <a:pPr marL="285750" indent="-285750">
              <a:buFontTx/>
              <a:buChar char="-"/>
            </a:pPr>
            <a:r>
              <a:rPr lang="fr-FR" sz="1600" dirty="0">
                <a:solidFill>
                  <a:schemeClr val="accent1"/>
                </a:solidFill>
              </a:rPr>
              <a:t>Adresse Mail (type : email)</a:t>
            </a:r>
          </a:p>
          <a:p>
            <a:pPr marL="285750" indent="-285750">
              <a:buFontTx/>
              <a:buChar char="-"/>
            </a:pPr>
            <a:r>
              <a:rPr lang="fr-FR" sz="1600" dirty="0">
                <a:solidFill>
                  <a:schemeClr val="accent1"/>
                </a:solidFill>
              </a:rPr>
              <a:t>Mot de passe (type : </a:t>
            </a:r>
            <a:r>
              <a:rPr lang="fr-FR" sz="1600" dirty="0" err="1">
                <a:solidFill>
                  <a:schemeClr val="accent1"/>
                </a:solidFill>
              </a:rPr>
              <a:t>password</a:t>
            </a:r>
            <a:r>
              <a:rPr lang="fr-FR" sz="1600" dirty="0">
                <a:solidFill>
                  <a:schemeClr val="accent1"/>
                </a:solidFill>
              </a:rPr>
              <a: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Dans le même temps, un mail est envoyé à l’adresse email du compte créé. Le membre reçoit alors ses informations de connexion.</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10</a:t>
            </a:fld>
            <a:endParaRPr lang="fr-FR"/>
          </a:p>
        </p:txBody>
      </p:sp>
    </p:spTree>
    <p:extLst>
      <p:ext uri="{BB962C8B-B14F-4D97-AF65-F5344CB8AC3E}">
        <p14:creationId xmlns:p14="http://schemas.microsoft.com/office/powerpoint/2010/main" val="18594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4708981"/>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 groupe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Prénom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2" name="Rectangle 1"/>
          <p:cNvSpPr/>
          <p:nvPr/>
        </p:nvSpPr>
        <p:spPr>
          <a:xfrm>
            <a:off x="109182" y="532263"/>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Ajouter un groupe</a:t>
            </a:r>
          </a:p>
        </p:txBody>
      </p:sp>
      <p:sp>
        <p:nvSpPr>
          <p:cNvPr id="6" name="Rectangle 5"/>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 </a:t>
            </a:r>
            <a:r>
              <a:rPr lang="fr-FR" sz="1400" dirty="0"/>
              <a:t>Groupe</a:t>
            </a:r>
            <a:endParaRPr lang="fr-FR" dirty="0"/>
          </a:p>
        </p:txBody>
      </p:sp>
      <p:sp>
        <p:nvSpPr>
          <p:cNvPr id="7" name="Rectangle 6"/>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Description</a:t>
            </a:r>
          </a:p>
        </p:txBody>
      </p:sp>
      <p:sp>
        <p:nvSpPr>
          <p:cNvPr id="8" name="Rectangle 7"/>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Description</a:t>
            </a:r>
          </a:p>
        </p:txBody>
      </p:sp>
      <p:sp>
        <p:nvSpPr>
          <p:cNvPr id="3" name="Rectangle 2"/>
          <p:cNvSpPr/>
          <p:nvPr/>
        </p:nvSpPr>
        <p:spPr>
          <a:xfrm>
            <a:off x="109182" y="236106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11</a:t>
            </a:fld>
            <a:endParaRPr lang="fr-FR"/>
          </a:p>
        </p:txBody>
      </p:sp>
    </p:spTree>
    <p:extLst>
      <p:ext uri="{BB962C8B-B14F-4D97-AF65-F5344CB8AC3E}">
        <p14:creationId xmlns:p14="http://schemas.microsoft.com/office/powerpoint/2010/main" val="120943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982" y="0"/>
            <a:ext cx="10515600" cy="1325563"/>
          </a:xfrm>
        </p:spPr>
        <p:txBody>
          <a:bodyPr/>
          <a:lstStyle/>
          <a:p>
            <a:r>
              <a:rPr lang="fr-FR" b="1" dirty="0">
                <a:solidFill>
                  <a:schemeClr val="accent1"/>
                </a:solidFill>
              </a:rPr>
              <a:t>Les listes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12192000" cy="18148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458"/>
            <a:ext cx="12192000" cy="1816761"/>
          </a:xfrm>
          <a:prstGeom prst="rect">
            <a:avLst/>
          </a:prstGeom>
        </p:spPr>
      </p:pic>
      <p:sp>
        <p:nvSpPr>
          <p:cNvPr id="6" name="ZoneTexte 5"/>
          <p:cNvSpPr txBox="1"/>
          <p:nvPr/>
        </p:nvSpPr>
        <p:spPr>
          <a:xfrm>
            <a:off x="10598150" y="2292350"/>
            <a:ext cx="1403350" cy="261610"/>
          </a:xfrm>
          <a:prstGeom prst="rect">
            <a:avLst/>
          </a:prstGeom>
          <a:noFill/>
        </p:spPr>
        <p:txBody>
          <a:bodyPr wrap="square" rtlCol="0">
            <a:spAutoFit/>
          </a:bodyPr>
          <a:lstStyle/>
          <a:p>
            <a:r>
              <a:rPr lang="fr-FR" sz="1100" dirty="0"/>
              <a:t>Actions</a:t>
            </a:r>
          </a:p>
        </p:txBody>
      </p:sp>
      <p:sp>
        <p:nvSpPr>
          <p:cNvPr id="7" name="ZoneTexte 6"/>
          <p:cNvSpPr txBox="1"/>
          <p:nvPr/>
        </p:nvSpPr>
        <p:spPr>
          <a:xfrm>
            <a:off x="10598150" y="4178300"/>
            <a:ext cx="1403350" cy="261610"/>
          </a:xfrm>
          <a:prstGeom prst="rect">
            <a:avLst/>
          </a:prstGeom>
          <a:noFill/>
        </p:spPr>
        <p:txBody>
          <a:bodyPr wrap="square" rtlCol="0">
            <a:spAutoFit/>
          </a:bodyPr>
          <a:lstStyle/>
          <a:p>
            <a:r>
              <a:rPr lang="fr-FR" sz="1100" dirty="0"/>
              <a:t>Actions</a:t>
            </a:r>
          </a:p>
        </p:txBody>
      </p:sp>
      <p:sp>
        <p:nvSpPr>
          <p:cNvPr id="8" name="Rectangle : coins arrondis 7"/>
          <p:cNvSpPr/>
          <p:nvPr/>
        </p:nvSpPr>
        <p:spPr>
          <a:xfrm>
            <a:off x="10619582" y="453390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10829132" y="453390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 coins arrondis 9"/>
          <p:cNvSpPr/>
          <p:nvPr/>
        </p:nvSpPr>
        <p:spPr>
          <a:xfrm>
            <a:off x="11038682" y="453390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 name="Rectangle : coins arrondis 10"/>
          <p:cNvSpPr/>
          <p:nvPr/>
        </p:nvSpPr>
        <p:spPr>
          <a:xfrm>
            <a:off x="10619582" y="4839851"/>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p:cNvSpPr/>
          <p:nvPr/>
        </p:nvSpPr>
        <p:spPr>
          <a:xfrm>
            <a:off x="10829132" y="4839851"/>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Rectangle : coins arrondis 12"/>
          <p:cNvSpPr/>
          <p:nvPr/>
        </p:nvSpPr>
        <p:spPr>
          <a:xfrm>
            <a:off x="11038682" y="4839851"/>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Rectangle : coins arrondis 13"/>
          <p:cNvSpPr/>
          <p:nvPr/>
        </p:nvSpPr>
        <p:spPr>
          <a:xfrm>
            <a:off x="10619582" y="513398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p:cNvSpPr/>
          <p:nvPr/>
        </p:nvSpPr>
        <p:spPr>
          <a:xfrm>
            <a:off x="10829132" y="513398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Rectangle : coins arrondis 15"/>
          <p:cNvSpPr/>
          <p:nvPr/>
        </p:nvSpPr>
        <p:spPr>
          <a:xfrm>
            <a:off x="11038682" y="513398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1" name="Rectangle : coins arrondis 20"/>
          <p:cNvSpPr/>
          <p:nvPr/>
        </p:nvSpPr>
        <p:spPr>
          <a:xfrm>
            <a:off x="10619582" y="261269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p:cNvSpPr/>
          <p:nvPr/>
        </p:nvSpPr>
        <p:spPr>
          <a:xfrm>
            <a:off x="10829132" y="261269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 coins arrondis 22"/>
          <p:cNvSpPr/>
          <p:nvPr/>
        </p:nvSpPr>
        <p:spPr>
          <a:xfrm>
            <a:off x="11038682" y="261269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 name="Rectangle : coins arrondis 23"/>
          <p:cNvSpPr/>
          <p:nvPr/>
        </p:nvSpPr>
        <p:spPr>
          <a:xfrm>
            <a:off x="10619582" y="2918648"/>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p:cNvSpPr/>
          <p:nvPr/>
        </p:nvSpPr>
        <p:spPr>
          <a:xfrm>
            <a:off x="10829132" y="2918648"/>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 coins arrondis 25"/>
          <p:cNvSpPr/>
          <p:nvPr/>
        </p:nvSpPr>
        <p:spPr>
          <a:xfrm>
            <a:off x="11038682" y="2918648"/>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Rectangle : coins arrondis 26"/>
          <p:cNvSpPr/>
          <p:nvPr/>
        </p:nvSpPr>
        <p:spPr>
          <a:xfrm>
            <a:off x="10619582" y="321277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p:cNvSpPr/>
          <p:nvPr/>
        </p:nvSpPr>
        <p:spPr>
          <a:xfrm>
            <a:off x="10829132" y="321277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Rectangle : coins arrondis 28"/>
          <p:cNvSpPr/>
          <p:nvPr/>
        </p:nvSpPr>
        <p:spPr>
          <a:xfrm>
            <a:off x="11038682" y="321277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30" name="ZoneTexte 29"/>
          <p:cNvSpPr txBox="1"/>
          <p:nvPr/>
        </p:nvSpPr>
        <p:spPr>
          <a:xfrm>
            <a:off x="103982" y="1031358"/>
            <a:ext cx="11995869" cy="830997"/>
          </a:xfrm>
          <a:prstGeom prst="rect">
            <a:avLst/>
          </a:prstGeom>
          <a:noFill/>
        </p:spPr>
        <p:txBody>
          <a:bodyPr wrap="square" rtlCol="0">
            <a:spAutoFit/>
          </a:bodyPr>
          <a:lstStyle/>
          <a:p>
            <a:r>
              <a:rPr lang="fr-FR" sz="1600" dirty="0">
                <a:solidFill>
                  <a:schemeClr val="accent1"/>
                </a:solidFill>
              </a:rPr>
              <a:t>Qu’elles concernent les utilisateurs ou bien les groupes, les listes proposent une vue résumé de chaque membre ou groupe. Si l’utilisateur souhaite en savoir plus, il pourra cliquer un bouton action, ici bleu. S’ouvre alors une page de détails, avec toutes les informations du profil. Le bouton vert, lui permet l’édition de la fiche utilisateur ou groupe. Et enfin le bouton orange permettra la suppression de la fiche.</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12</a:t>
            </a:fld>
            <a:endParaRPr lang="fr-FR"/>
          </a:p>
        </p:txBody>
      </p:sp>
    </p:spTree>
    <p:extLst>
      <p:ext uri="{BB962C8B-B14F-4D97-AF65-F5344CB8AC3E}">
        <p14:creationId xmlns:p14="http://schemas.microsoft.com/office/powerpoint/2010/main" val="22922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 profil de l’utilisateur connecté</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Modifier votre profil</a:t>
            </a: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13</a:t>
            </a:fld>
            <a:endParaRPr lang="fr-FR"/>
          </a:p>
        </p:txBody>
      </p:sp>
    </p:spTree>
    <p:extLst>
      <p:ext uri="{BB962C8B-B14F-4D97-AF65-F5344CB8AC3E}">
        <p14:creationId xmlns:p14="http://schemas.microsoft.com/office/powerpoint/2010/main" val="122303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21242" y="1325895"/>
            <a:ext cx="10515600" cy="4351338"/>
          </a:xfrm>
        </p:spPr>
        <p:txBody>
          <a:bodyPr>
            <a:normAutofit fontScale="92500"/>
          </a:bodyPr>
          <a:lstStyle/>
          <a:p>
            <a:pPr marL="0" indent="0">
              <a:buNone/>
            </a:pPr>
            <a:r>
              <a:rPr lang="fr-FR" dirty="0">
                <a:solidFill>
                  <a:schemeClr val="accent1"/>
                </a:solidFill>
              </a:rPr>
              <a:t>On y retrouve les informations complètes du profil utilisateur sur la partie gauche. Il pourra dans la partie centrale, utiliser le formulaire d’édition.</a:t>
            </a:r>
          </a:p>
          <a:p>
            <a:pPr marL="285750" indent="-285750">
              <a:buFontTx/>
              <a:buChar char="-"/>
            </a:pPr>
            <a:r>
              <a:rPr lang="fr-FR" dirty="0">
                <a:solidFill>
                  <a:schemeClr val="accent1"/>
                </a:solidFill>
              </a:rPr>
              <a:t>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Prénom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Pseudo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Genre (type : select)</a:t>
            </a:r>
          </a:p>
          <a:p>
            <a:pPr marL="285750" indent="-285750">
              <a:buFontTx/>
              <a:buChar char="-"/>
            </a:pPr>
            <a:r>
              <a:rPr lang="fr-FR" dirty="0">
                <a:solidFill>
                  <a:schemeClr val="accent1"/>
                </a:solidFill>
              </a:rPr>
              <a:t>Adresse Mail (type : email)</a:t>
            </a:r>
          </a:p>
          <a:p>
            <a:pPr marL="285750" indent="-285750">
              <a:buFontTx/>
              <a:buChar char="-"/>
            </a:pPr>
            <a:r>
              <a:rPr lang="fr-FR" dirty="0">
                <a:solidFill>
                  <a:schemeClr val="accent1"/>
                </a:solidFill>
              </a:rPr>
              <a:t>Mot de passe (type : </a:t>
            </a:r>
            <a:r>
              <a:rPr lang="fr-FR" dirty="0" err="1">
                <a:solidFill>
                  <a:schemeClr val="accent1"/>
                </a:solidFill>
              </a:rPr>
              <a:t>password</a:t>
            </a:r>
            <a:r>
              <a:rPr lang="fr-FR" dirty="0">
                <a:solidFill>
                  <a:schemeClr val="accent1"/>
                </a:solidFill>
              </a:rPr>
              <a:t>)</a:t>
            </a:r>
          </a:p>
          <a:p>
            <a:pPr marL="285750" indent="-285750">
              <a:buFontTx/>
              <a:buChar char="-"/>
            </a:pPr>
            <a:r>
              <a:rPr lang="fr-FR" dirty="0">
                <a:solidFill>
                  <a:schemeClr val="accent1"/>
                </a:solidFill>
              </a:rPr>
              <a:t>Photo de profil (type : </a:t>
            </a:r>
            <a:r>
              <a:rPr lang="fr-FR" dirty="0" err="1">
                <a:solidFill>
                  <a:schemeClr val="accent1"/>
                </a:solidFill>
              </a:rPr>
              <a:t>upload</a:t>
            </a:r>
            <a:r>
              <a:rPr lang="fr-FR" dirty="0">
                <a:solidFill>
                  <a:schemeClr val="accent1"/>
                </a:solidFill>
              </a:rPr>
              <a:t>)</a:t>
            </a:r>
          </a:p>
          <a:p>
            <a:pPr marL="0" indent="0">
              <a:buNone/>
            </a:pPr>
            <a:endParaRPr lang="fr-FR" dirty="0">
              <a:solidFill>
                <a:schemeClr val="accent1"/>
              </a:solidFill>
            </a:endParaRP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14</a:t>
            </a:fld>
            <a:endParaRPr lang="fr-FR"/>
          </a:p>
        </p:txBody>
      </p:sp>
    </p:spTree>
    <p:extLst>
      <p:ext uri="{BB962C8B-B14F-4D97-AF65-F5344CB8AC3E}">
        <p14:creationId xmlns:p14="http://schemas.microsoft.com/office/powerpoint/2010/main" val="17571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d’un profil utilisateur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
        <p:nvSpPr>
          <p:cNvPr id="10" name="Rectangle : coins arrondis 9"/>
          <p:cNvSpPr/>
          <p:nvPr/>
        </p:nvSpPr>
        <p:spPr>
          <a:xfrm>
            <a:off x="162091" y="3870251"/>
            <a:ext cx="2740597" cy="234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Envoyer par email</a:t>
            </a:r>
          </a:p>
        </p:txBody>
      </p:sp>
      <p:pic>
        <p:nvPicPr>
          <p:cNvPr id="11" name="Espace réservé du contenu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83041" y="1719067"/>
            <a:ext cx="8955569" cy="4504312"/>
          </a:xfrm>
        </p:spPr>
      </p:pic>
      <p:sp>
        <p:nvSpPr>
          <p:cNvPr id="12" name="Rectangle 11"/>
          <p:cNvSpPr/>
          <p:nvPr/>
        </p:nvSpPr>
        <p:spPr>
          <a:xfrm>
            <a:off x="6155140" y="4421875"/>
            <a:ext cx="5898817" cy="1801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228769" y="1803914"/>
            <a:ext cx="8825188" cy="99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3228769" y="1965278"/>
            <a:ext cx="8825188" cy="369332"/>
          </a:xfrm>
          <a:prstGeom prst="rect">
            <a:avLst/>
          </a:prstGeom>
          <a:noFill/>
        </p:spPr>
        <p:txBody>
          <a:bodyPr wrap="square" rtlCol="0">
            <a:spAutoFit/>
          </a:bodyPr>
          <a:lstStyle/>
          <a:p>
            <a:r>
              <a:rPr lang="fr-FR" dirty="0"/>
              <a:t>Membres et groupe relatifs au membre de la fiche </a:t>
            </a:r>
          </a:p>
        </p:txBody>
      </p:sp>
      <p:sp>
        <p:nvSpPr>
          <p:cNvPr id="14" name="Rectangle 13"/>
          <p:cNvSpPr/>
          <p:nvPr/>
        </p:nvSpPr>
        <p:spPr>
          <a:xfrm>
            <a:off x="3232427" y="4104900"/>
            <a:ext cx="8821530" cy="388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3148061" y="5677469"/>
            <a:ext cx="5898817" cy="597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15</a:t>
            </a:fld>
            <a:endParaRPr lang="fr-FR"/>
          </a:p>
        </p:txBody>
      </p:sp>
    </p:spTree>
    <p:extLst>
      <p:ext uri="{BB962C8B-B14F-4D97-AF65-F5344CB8AC3E}">
        <p14:creationId xmlns:p14="http://schemas.microsoft.com/office/powerpoint/2010/main" val="110513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5693866"/>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éditer les paramètres du site.</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Description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Email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Adresse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Adresse Mail (type : email)</a:t>
            </a:r>
          </a:p>
          <a:p>
            <a:pPr marL="285750" indent="-285750">
              <a:buFontTx/>
              <a:buChar char="-"/>
            </a:pPr>
            <a:r>
              <a:rPr lang="fr-FR" sz="1600" dirty="0">
                <a:solidFill>
                  <a:schemeClr val="accent1"/>
                </a:solidFill>
              </a:rPr>
              <a:t>Téléphone (type : tel)</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6" name="Rectangle 5"/>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Description</a:t>
            </a:r>
          </a:p>
        </p:txBody>
      </p:sp>
      <p:sp>
        <p:nvSpPr>
          <p:cNvPr id="7" name="Rectangle 6"/>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Description</a:t>
            </a:r>
          </a:p>
        </p:txBody>
      </p:sp>
      <p:sp>
        <p:nvSpPr>
          <p:cNvPr id="8" name="Rectangle 7"/>
          <p:cNvSpPr/>
          <p:nvPr/>
        </p:nvSpPr>
        <p:spPr>
          <a:xfrm>
            <a:off x="109182" y="2365613"/>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Email</a:t>
            </a:r>
          </a:p>
        </p:txBody>
      </p:sp>
      <p:sp>
        <p:nvSpPr>
          <p:cNvPr id="9" name="Rectangle 8"/>
          <p:cNvSpPr/>
          <p:nvPr/>
        </p:nvSpPr>
        <p:spPr>
          <a:xfrm>
            <a:off x="245661" y="2668137"/>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Email</a:t>
            </a:r>
          </a:p>
        </p:txBody>
      </p:sp>
      <p:sp>
        <p:nvSpPr>
          <p:cNvPr id="10" name="Rectangle 9"/>
          <p:cNvSpPr/>
          <p:nvPr/>
        </p:nvSpPr>
        <p:spPr>
          <a:xfrm>
            <a:off x="109182" y="3082120"/>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Adresse</a:t>
            </a:r>
          </a:p>
        </p:txBody>
      </p:sp>
      <p:sp>
        <p:nvSpPr>
          <p:cNvPr id="11" name="Rectangle 10"/>
          <p:cNvSpPr/>
          <p:nvPr/>
        </p:nvSpPr>
        <p:spPr>
          <a:xfrm>
            <a:off x="245661" y="3384644"/>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Adresse</a:t>
            </a:r>
          </a:p>
        </p:txBody>
      </p:sp>
      <p:sp>
        <p:nvSpPr>
          <p:cNvPr id="12" name="Rectangle 11"/>
          <p:cNvSpPr/>
          <p:nvPr/>
        </p:nvSpPr>
        <p:spPr>
          <a:xfrm>
            <a:off x="122830" y="4453417"/>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Téléphone</a:t>
            </a:r>
          </a:p>
        </p:txBody>
      </p:sp>
      <p:sp>
        <p:nvSpPr>
          <p:cNvPr id="13" name="Rectangle 12"/>
          <p:cNvSpPr/>
          <p:nvPr/>
        </p:nvSpPr>
        <p:spPr>
          <a:xfrm>
            <a:off x="259309" y="4755941"/>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Téléphone</a:t>
            </a:r>
          </a:p>
        </p:txBody>
      </p:sp>
      <p:sp>
        <p:nvSpPr>
          <p:cNvPr id="14" name="Rectangle 13"/>
          <p:cNvSpPr/>
          <p:nvPr/>
        </p:nvSpPr>
        <p:spPr>
          <a:xfrm>
            <a:off x="109181" y="532263"/>
            <a:ext cx="2674961"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Editer les paramètres</a:t>
            </a:r>
          </a:p>
        </p:txBody>
      </p:sp>
      <p:sp>
        <p:nvSpPr>
          <p:cNvPr id="15" name="Rectangle 14"/>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Edition </a:t>
            </a:r>
            <a:r>
              <a:rPr lang="fr-FR" sz="1400" dirty="0"/>
              <a:t>Paramètres</a:t>
            </a:r>
            <a:endParaRPr lang="fr-FR" dirty="0"/>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16</a:t>
            </a:fld>
            <a:endParaRPr lang="fr-FR"/>
          </a:p>
        </p:txBody>
      </p:sp>
    </p:spTree>
    <p:extLst>
      <p:ext uri="{BB962C8B-B14F-4D97-AF65-F5344CB8AC3E}">
        <p14:creationId xmlns:p14="http://schemas.microsoft.com/office/powerpoint/2010/main" val="4111126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83"/>
            <a:ext cx="7645400" cy="6888583"/>
          </a:xfrm>
          <a:prstGeom prst="rect">
            <a:avLst/>
          </a:prstGeom>
        </p:spPr>
      </p:pic>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1" name="ZoneTexte 10"/>
          <p:cNvSpPr txBox="1"/>
          <p:nvPr/>
        </p:nvSpPr>
        <p:spPr>
          <a:xfrm>
            <a:off x="7874000" y="-30583"/>
            <a:ext cx="3937000" cy="6740307"/>
          </a:xfrm>
          <a:prstGeom prst="rect">
            <a:avLst/>
          </a:prstGeom>
          <a:noFill/>
        </p:spPr>
        <p:txBody>
          <a:bodyPr wrap="square" rtlCol="0">
            <a:spAutoFit/>
          </a:bodyPr>
          <a:lstStyle/>
          <a:p>
            <a:r>
              <a:rPr lang="fr-FR" sz="3200" b="1" dirty="0">
                <a:solidFill>
                  <a:schemeClr val="accent1"/>
                </a:solidFill>
              </a:rPr>
              <a:t>1</a:t>
            </a:r>
            <a:r>
              <a:rPr lang="fr-FR" sz="1600" b="1" dirty="0">
                <a:solidFill>
                  <a:schemeClr val="accent1"/>
                </a:solidFill>
              </a:rPr>
              <a:t> :</a:t>
            </a:r>
            <a:r>
              <a:rPr lang="fr-FR" sz="3200" b="1" dirty="0">
                <a:solidFill>
                  <a:schemeClr val="accent1"/>
                </a:solidFill>
              </a:rPr>
              <a:t> </a:t>
            </a:r>
            <a:r>
              <a:rPr lang="fr-FR" sz="1600" dirty="0">
                <a:solidFill>
                  <a:schemeClr val="accent1"/>
                </a:solidFill>
              </a:rPr>
              <a:t>L’utilisateur doit tout d’abord inscrire son adresse mail pour se connecter. </a:t>
            </a:r>
          </a:p>
          <a:p>
            <a:r>
              <a:rPr lang="fr-FR" sz="1600" dirty="0">
                <a:solidFill>
                  <a:schemeClr val="accent1"/>
                </a:solidFill>
              </a:rPr>
              <a:t>Le champ de type </a:t>
            </a:r>
            <a:r>
              <a:rPr lang="fr-FR" sz="1600" b="1" dirty="0">
                <a:solidFill>
                  <a:schemeClr val="accent1"/>
                </a:solidFill>
              </a:rPr>
              <a:t>email</a:t>
            </a:r>
            <a:r>
              <a:rPr lang="fr-FR" sz="1600" dirty="0">
                <a:solidFill>
                  <a:schemeClr val="accent1"/>
                </a:solidFill>
              </a:rPr>
              <a:t>  n’accepte que les adresses mail avec le pattern suivant : </a:t>
            </a:r>
            <a:r>
              <a:rPr lang="fr-FR" sz="1600" b="1" dirty="0">
                <a:solidFill>
                  <a:schemeClr val="accent1"/>
                </a:solidFill>
              </a:rPr>
              <a:t>[a-z0-9._%+-]+@[a-z0-9.-]+\.[a-z]{2,3}$</a:t>
            </a:r>
          </a:p>
          <a:p>
            <a:r>
              <a:rPr lang="fr-FR" sz="1600" dirty="0">
                <a:solidFill>
                  <a:schemeClr val="accent1"/>
                </a:solidFill>
              </a:rPr>
              <a:t>Premier palier visant à réduire l’erreur de saisie d’adresse.</a:t>
            </a:r>
          </a:p>
          <a:p>
            <a:endParaRPr lang="fr-FR" sz="1600" dirty="0">
              <a:solidFill>
                <a:schemeClr val="accent1"/>
              </a:solidFill>
            </a:endParaRPr>
          </a:p>
          <a:p>
            <a:r>
              <a:rPr lang="fr-FR" sz="3200" b="1" dirty="0">
                <a:solidFill>
                  <a:schemeClr val="accent1"/>
                </a:solidFill>
              </a:rPr>
              <a:t>2</a:t>
            </a:r>
            <a:r>
              <a:rPr lang="fr-FR" sz="1600" dirty="0">
                <a:solidFill>
                  <a:schemeClr val="accent1"/>
                </a:solidFill>
              </a:rPr>
              <a:t> : L’utilisateur renseigne le champ mot de passe. De type</a:t>
            </a:r>
            <a:r>
              <a:rPr lang="fr-FR" sz="1600" b="1" dirty="0">
                <a:solidFill>
                  <a:schemeClr val="accent1"/>
                </a:solidFill>
              </a:rPr>
              <a:t> </a:t>
            </a:r>
            <a:r>
              <a:rPr lang="fr-FR" sz="1600" b="1" dirty="0" err="1">
                <a:solidFill>
                  <a:schemeClr val="accent1"/>
                </a:solidFill>
              </a:rPr>
              <a:t>password</a:t>
            </a:r>
            <a:r>
              <a:rPr lang="fr-FR" sz="1600" dirty="0">
                <a:solidFill>
                  <a:schemeClr val="accent1"/>
                </a:solidFill>
              </a:rPr>
              <a:t>, il n’acceptera qu’un minimum de 6 caractères.</a:t>
            </a:r>
          </a:p>
          <a:p>
            <a:endParaRPr lang="fr-FR" sz="1600" dirty="0">
              <a:solidFill>
                <a:schemeClr val="accent1"/>
              </a:solidFill>
            </a:endParaRPr>
          </a:p>
          <a:p>
            <a:r>
              <a:rPr lang="fr-FR" sz="3200" b="1" dirty="0">
                <a:solidFill>
                  <a:schemeClr val="accent1"/>
                </a:solidFill>
              </a:rPr>
              <a:t>3</a:t>
            </a:r>
            <a:r>
              <a:rPr lang="fr-FR" sz="1600" dirty="0">
                <a:solidFill>
                  <a:schemeClr val="accent1"/>
                </a:solidFill>
              </a:rPr>
              <a:t> : Lorsque les 2 champs cités ci-dessus seront préalablement remplis, l’utilisateur peut alors se connecter à l’interface qui lui est dédiée.</a:t>
            </a:r>
          </a:p>
          <a:p>
            <a:endParaRPr lang="fr-FR" sz="1600" dirty="0">
              <a:solidFill>
                <a:schemeClr val="accent1"/>
              </a:solidFill>
            </a:endParaRPr>
          </a:p>
          <a:p>
            <a:r>
              <a:rPr lang="fr-FR" sz="1600" dirty="0">
                <a:solidFill>
                  <a:schemeClr val="accent1"/>
                </a:solidFill>
              </a:rPr>
              <a:t>Dans le cas où l’utilisateur se trompe d’adresse email ou de mot de passe, le formulaire se chargera de le prévenir par un message d’alerte.</a:t>
            </a:r>
          </a:p>
          <a:p>
            <a:r>
              <a:rPr lang="fr-FR" sz="1600" dirty="0">
                <a:solidFill>
                  <a:schemeClr val="accent1"/>
                </a:solidFill>
              </a:rPr>
              <a:t>Si toutefois, celui-ci oubliait son mot de passe, il est possible de consulter le lien « Mot de passe perdu ? » </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2</a:t>
            </a:fld>
            <a:endParaRPr lang="fr-FR"/>
          </a:p>
        </p:txBody>
      </p:sp>
    </p:spTree>
    <p:extLst>
      <p:ext uri="{BB962C8B-B14F-4D97-AF65-F5344CB8AC3E}">
        <p14:creationId xmlns:p14="http://schemas.microsoft.com/office/powerpoint/2010/main" val="376725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12192000" cy="6858000"/>
          </a:xfrm>
        </p:spPr>
        <p:txBody>
          <a:bodyPr anchor="ctr"/>
          <a:lstStyle/>
          <a:p>
            <a:r>
              <a:rPr lang="fr-FR" b="1" dirty="0">
                <a:solidFill>
                  <a:schemeClr val="accent1"/>
                </a:solidFill>
              </a:rPr>
              <a:t>Voici la page d’accueil, une fois l’utilisateur connecté</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3</a:t>
            </a:fld>
            <a:endParaRPr lang="fr-FR"/>
          </a:p>
        </p:txBody>
      </p:sp>
    </p:spTree>
    <p:extLst>
      <p:ext uri="{BB962C8B-B14F-4D97-AF65-F5344CB8AC3E}">
        <p14:creationId xmlns:p14="http://schemas.microsoft.com/office/powerpoint/2010/main" val="259567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85650" cy="6858000"/>
          </a:xfrm>
          <a:prstGeom prst="rect">
            <a:avLst/>
          </a:prstGeom>
        </p:spPr>
      </p:pic>
      <p:sp>
        <p:nvSpPr>
          <p:cNvPr id="3" name="Espace réservé du numéro de diapositive 2"/>
          <p:cNvSpPr>
            <a:spLocks noGrp="1"/>
          </p:cNvSpPr>
          <p:nvPr>
            <p:ph type="sldNum" sz="quarter" idx="12"/>
          </p:nvPr>
        </p:nvSpPr>
        <p:spPr/>
        <p:txBody>
          <a:bodyPr/>
          <a:lstStyle/>
          <a:p>
            <a:fld id="{BF31EBA0-7BFE-47B3-9DA8-E7508D180999}" type="slidenum">
              <a:rPr lang="fr-FR" smtClean="0"/>
              <a:t>4</a:t>
            </a:fld>
            <a:endParaRPr lang="fr-FR"/>
          </a:p>
        </p:txBody>
      </p:sp>
    </p:spTree>
    <p:extLst>
      <p:ext uri="{BB962C8B-B14F-4D97-AF65-F5344CB8AC3E}">
        <p14:creationId xmlns:p14="http://schemas.microsoft.com/office/powerpoint/2010/main" val="331146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730500"/>
            <a:ext cx="12192000" cy="1200329"/>
          </a:xfrm>
          <a:prstGeom prst="rect">
            <a:avLst/>
          </a:prstGeom>
          <a:noFill/>
        </p:spPr>
        <p:txBody>
          <a:bodyPr wrap="square" rtlCol="0">
            <a:spAutoFit/>
          </a:bodyPr>
          <a:lstStyle/>
          <a:p>
            <a:pPr algn="ctr"/>
            <a:r>
              <a:rPr lang="fr-FR" sz="3600" b="1" dirty="0">
                <a:solidFill>
                  <a:schemeClr val="accent1"/>
                </a:solidFill>
              </a:rPr>
              <a:t>Passage en revue des différentes parties du gestionnaire et ses fonctions</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5</a:t>
            </a:fld>
            <a:endParaRPr lang="fr-FR"/>
          </a:p>
        </p:txBody>
      </p:sp>
    </p:spTree>
    <p:extLst>
      <p:ext uri="{BB962C8B-B14F-4D97-AF65-F5344CB8AC3E}">
        <p14:creationId xmlns:p14="http://schemas.microsoft.com/office/powerpoint/2010/main" val="165862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65373"/>
          <a:stretch/>
        </p:blipFill>
        <p:spPr>
          <a:xfrm>
            <a:off x="1" y="10"/>
            <a:ext cx="4654296" cy="6857990"/>
          </a:xfrm>
          <a:prstGeom prst="rect">
            <a:avLst/>
          </a:prstGeom>
        </p:spPr>
      </p:pic>
      <p:sp>
        <p:nvSpPr>
          <p:cNvPr id="2" name="Titre 1"/>
          <p:cNvSpPr>
            <a:spLocks noGrp="1"/>
          </p:cNvSpPr>
          <p:nvPr>
            <p:ph type="ctrTitle"/>
          </p:nvPr>
        </p:nvSpPr>
        <p:spPr>
          <a:xfrm>
            <a:off x="5277329" y="431800"/>
            <a:ext cx="6274590" cy="1788221"/>
          </a:xfrm>
          <a:noFill/>
        </p:spPr>
        <p:txBody>
          <a:bodyPr>
            <a:normAutofit/>
          </a:bodyPr>
          <a:lstStyle/>
          <a:p>
            <a:pPr algn="l"/>
            <a:r>
              <a:rPr lang="fr-FR" sz="2000" b="1" dirty="0">
                <a:solidFill>
                  <a:schemeClr val="accent1"/>
                </a:solidFill>
              </a:rPr>
              <a:t>Le </a:t>
            </a:r>
            <a:r>
              <a:rPr lang="fr-FR" sz="2000" b="1" dirty="0" err="1">
                <a:solidFill>
                  <a:schemeClr val="accent1"/>
                </a:solidFill>
              </a:rPr>
              <a:t>sidebar</a:t>
            </a:r>
            <a:r>
              <a:rPr lang="fr-FR" sz="2000" b="1" dirty="0">
                <a:solidFill>
                  <a:schemeClr val="accent1"/>
                </a:solidFill>
              </a:rPr>
              <a:t> permet à l’utilisateur de naviguer dans le site. Dans ce cas, il pourra ajouter un membre et/ou un groupe à la base de données.</a:t>
            </a:r>
            <a:br>
              <a:rPr lang="fr-FR" sz="2000" b="1" dirty="0">
                <a:solidFill>
                  <a:schemeClr val="accent1"/>
                </a:solidFill>
              </a:rPr>
            </a:br>
            <a:br>
              <a:rPr lang="fr-FR" sz="2000" b="1" dirty="0">
                <a:solidFill>
                  <a:schemeClr val="accent1"/>
                </a:solidFill>
              </a:rPr>
            </a:br>
            <a:r>
              <a:rPr lang="fr-FR" sz="2000" b="1" dirty="0">
                <a:solidFill>
                  <a:schemeClr val="accent1"/>
                </a:solidFill>
              </a:rPr>
              <a:t>La fonction « Rechercher » donne la possibilité de chercher un/des membres ou un/des groupes.</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6</a:t>
            </a:fld>
            <a:endParaRPr lang="fr-FR"/>
          </a:p>
        </p:txBody>
      </p:sp>
    </p:spTree>
    <p:extLst>
      <p:ext uri="{BB962C8B-B14F-4D97-AF65-F5344CB8AC3E}">
        <p14:creationId xmlns:p14="http://schemas.microsoft.com/office/powerpoint/2010/main" val="86612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2132" y="3311525"/>
            <a:ext cx="10515600" cy="2466975"/>
          </a:xfrm>
        </p:spPr>
        <p:txBody>
          <a:bodyPr>
            <a:normAutofit fontScale="90000"/>
          </a:bodyPr>
          <a:lstStyle/>
          <a:p>
            <a:pPr algn="ctr"/>
            <a:r>
              <a:rPr lang="fr-FR" b="1" dirty="0">
                <a:solidFill>
                  <a:schemeClr val="accent1"/>
                </a:solidFill>
              </a:rPr>
              <a:t>Le header (bleu sur l’image) sert quant à lui à afficher les options de l’utilisateur connecté. Il pourra y trouver le bouton option pour éditer son profil ou tout simplement se déconnecter.</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152400"/>
            <a:ext cx="11945865" cy="2088351"/>
          </a:xfrm>
        </p:spPr>
      </p:pic>
      <p:sp>
        <p:nvSpPr>
          <p:cNvPr id="3" name="Espace réservé du numéro de diapositive 2"/>
          <p:cNvSpPr>
            <a:spLocks noGrp="1"/>
          </p:cNvSpPr>
          <p:nvPr>
            <p:ph type="sldNum" sz="quarter" idx="12"/>
          </p:nvPr>
        </p:nvSpPr>
        <p:spPr/>
        <p:txBody>
          <a:bodyPr/>
          <a:lstStyle/>
          <a:p>
            <a:fld id="{BF31EBA0-7BFE-47B3-9DA8-E7508D180999}" type="slidenum">
              <a:rPr lang="fr-FR" smtClean="0"/>
              <a:t>7</a:t>
            </a:fld>
            <a:endParaRPr lang="fr-FR"/>
          </a:p>
        </p:txBody>
      </p:sp>
    </p:spTree>
    <p:extLst>
      <p:ext uri="{BB962C8B-B14F-4D97-AF65-F5344CB8AC3E}">
        <p14:creationId xmlns:p14="http://schemas.microsoft.com/office/powerpoint/2010/main" val="136619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288" y="1825625"/>
            <a:ext cx="8651423" cy="4351338"/>
          </a:xfrm>
        </p:spPr>
      </p:pic>
      <p:sp>
        <p:nvSpPr>
          <p:cNvPr id="7" name="ZoneTexte 6"/>
          <p:cNvSpPr txBox="1"/>
          <p:nvPr/>
        </p:nvSpPr>
        <p:spPr>
          <a:xfrm>
            <a:off x="0" y="152400"/>
            <a:ext cx="12192000" cy="923330"/>
          </a:xfrm>
          <a:prstGeom prst="rect">
            <a:avLst/>
          </a:prstGeom>
          <a:noFill/>
        </p:spPr>
        <p:txBody>
          <a:bodyPr wrap="square" rtlCol="0">
            <a:spAutoFit/>
          </a:bodyPr>
          <a:lstStyle/>
          <a:p>
            <a:pPr algn="ctr"/>
            <a:r>
              <a:rPr lang="fr-FR" dirty="0">
                <a:solidFill>
                  <a:schemeClr val="accent1"/>
                </a:solidFill>
              </a:rPr>
              <a:t>Le contenu présenté par plusieurs blocs permet une lecture rapide des statistiques du gestionnaire. Nous y retrouvons le nombres d’utilisateurs, groupes, la trésorerie et le nombre de nouveaux membres sur une période N. </a:t>
            </a:r>
          </a:p>
          <a:p>
            <a:pPr algn="ctr"/>
            <a:r>
              <a:rPr lang="fr-FR" dirty="0">
                <a:solidFill>
                  <a:schemeClr val="accent1"/>
                </a:solidFill>
              </a:rPr>
              <a:t>Les 3 derniers membres inscrits ainsi que les 3 derniers groupes créés.</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8</a:t>
            </a:fld>
            <a:endParaRPr lang="fr-FR"/>
          </a:p>
        </p:txBody>
      </p:sp>
    </p:spTree>
    <p:extLst>
      <p:ext uri="{BB962C8B-B14F-4D97-AF65-F5344CB8AC3E}">
        <p14:creationId xmlns:p14="http://schemas.microsoft.com/office/powerpoint/2010/main" val="396058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492875"/>
          </a:xfrm>
        </p:spPr>
        <p:txBody>
          <a:bodyPr>
            <a:normAutofit/>
          </a:bodyPr>
          <a:lstStyle/>
          <a:p>
            <a:pPr algn="ctr"/>
            <a:r>
              <a:rPr lang="fr-FR" b="1" dirty="0">
                <a:solidFill>
                  <a:schemeClr val="accent1"/>
                </a:solidFill>
              </a:rPr>
              <a:t>Fonctionnalités du gestionnaire</a:t>
            </a:r>
            <a:br>
              <a:rPr lang="fr-FR" b="1" dirty="0">
                <a:solidFill>
                  <a:schemeClr val="accent1"/>
                </a:solidFill>
              </a:rPr>
            </a:br>
            <a:endParaRPr lang="fr-FR" b="1" dirty="0">
              <a:solidFill>
                <a:schemeClr val="accent1"/>
              </a:solidFill>
            </a:endParaRPr>
          </a:p>
        </p:txBody>
      </p:sp>
      <p:sp>
        <p:nvSpPr>
          <p:cNvPr id="4" name="ZoneTexte 3"/>
          <p:cNvSpPr txBox="1"/>
          <p:nvPr/>
        </p:nvSpPr>
        <p:spPr>
          <a:xfrm>
            <a:off x="2889250" y="3611562"/>
            <a:ext cx="6413500"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1"/>
                </a:solidFill>
              </a:rPr>
              <a:t>Formulaire</a:t>
            </a:r>
          </a:p>
          <a:p>
            <a:pPr marL="285750" indent="-285750">
              <a:buFont typeface="Arial" panose="020B0604020202020204" pitchFamily="34" charset="0"/>
              <a:buChar char="•"/>
            </a:pPr>
            <a:r>
              <a:rPr lang="fr-FR" dirty="0">
                <a:solidFill>
                  <a:schemeClr val="accent1"/>
                </a:solidFill>
              </a:rPr>
              <a:t>Listes</a:t>
            </a:r>
          </a:p>
          <a:p>
            <a:pPr marL="285750" indent="-285750">
              <a:buFont typeface="Arial" panose="020B0604020202020204" pitchFamily="34" charset="0"/>
              <a:buChar char="•"/>
            </a:pPr>
            <a:r>
              <a:rPr lang="fr-FR" dirty="0">
                <a:solidFill>
                  <a:schemeClr val="accent1"/>
                </a:solidFill>
              </a:rPr>
              <a:t>Vues détaillées</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9</a:t>
            </a:fld>
            <a:endParaRPr lang="fr-FR"/>
          </a:p>
        </p:txBody>
      </p:sp>
    </p:spTree>
    <p:extLst>
      <p:ext uri="{BB962C8B-B14F-4D97-AF65-F5344CB8AC3E}">
        <p14:creationId xmlns:p14="http://schemas.microsoft.com/office/powerpoint/2010/main" val="100670269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TotalTime>
  <Words>673</Words>
  <Application>Microsoft Office PowerPoint</Application>
  <PresentationFormat>Grand écran</PresentationFormat>
  <Paragraphs>121</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Arial</vt:lpstr>
      <vt:lpstr>Calibri</vt:lpstr>
      <vt:lpstr>Calibri Light</vt:lpstr>
      <vt:lpstr>Thème Office</vt:lpstr>
      <vt:lpstr>SCENARIO - Utilisateur</vt:lpstr>
      <vt:lpstr>Présentation PowerPoint</vt:lpstr>
      <vt:lpstr>Voici la page d’accueil, une fois l’utilisateur connecté</vt:lpstr>
      <vt:lpstr>Présentation PowerPoint</vt:lpstr>
      <vt:lpstr>Présentation PowerPoint</vt:lpstr>
      <vt:lpstr>Le sidebar permet à l’utilisateur de naviguer dans le site. Dans ce cas, il pourra ajouter un membre et/ou un groupe à la base de données.  La fonction « Rechercher » donne la possibilité de chercher un/des membres ou un/des groupes.</vt:lpstr>
      <vt:lpstr>Le header (bleu sur l’image) sert quant à lui à afficher les options de l’utilisateur connecté. Il pourra y trouver le bouton option pour éditer son profil ou tout simplement se déconnecter.</vt:lpstr>
      <vt:lpstr>Présentation PowerPoint</vt:lpstr>
      <vt:lpstr>Fonctionnalités du gestionnaire </vt:lpstr>
      <vt:lpstr>Présentation PowerPoint</vt:lpstr>
      <vt:lpstr>Présentation PowerPoint</vt:lpstr>
      <vt:lpstr>Les listes</vt:lpstr>
      <vt:lpstr>Vue du profil de l’utilisateur connecté</vt:lpstr>
      <vt:lpstr>Présentation PowerPoint</vt:lpstr>
      <vt:lpstr>Vue d’un profil utilisateur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Anthony Slimani</dc:creator>
  <cp:lastModifiedBy>Anthony Slimani</cp:lastModifiedBy>
  <cp:revision>21</cp:revision>
  <dcterms:created xsi:type="dcterms:W3CDTF">2017-01-26T19:41:00Z</dcterms:created>
  <dcterms:modified xsi:type="dcterms:W3CDTF">2017-01-27T06:28:45Z</dcterms:modified>
</cp:coreProperties>
</file>